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e93348528ddcbdce#tid=68fb13a9ba80cb000ac8f33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8b0c12f5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a6cabde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88049b5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8.xml"/><Relationship Id="rId2" Type="http://schemas.openxmlformats.org/officeDocument/2006/relationships/image" Target="../media/image9.png"/><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d4a37d216?pid=4b292b029&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若设空处既不是谓语动词，也不是非谓语动词时，则考虑词性转换。</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动词变形容词：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此类情况多出现在</a:t>
            </a:r>
            <a:r>
              <a:rPr lang="zh-CN" altLang="en-US"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系表结构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形容词修饰名词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的情况下。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宋体" panose="02010600030101010101" pitchFamily="2" charset="-122"/>
                <a:cs typeface="Times New Roman" panose="02020603050405020304" pitchFamily="34" charset="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 2024]</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structure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stays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（close）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protect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plants.</a:t>
            </a:r>
            <a:endParaRPr lang="en-US" altLang="zh-CN" sz="1800" dirty="0"/>
          </a:p>
        </p:txBody>
      </p:sp>
      <p:sp>
        <p:nvSpPr>
          <p:cNvPr id="4" name="QB_5_AN.14_1#d4a37d216.blank?vop=1&amp;pid=4b292b029&amp;color=0,0,0&amp;vpa=5&amp;vtp=1&amp;bbb=1"/>
          <p:cNvSpPr/>
          <p:nvPr/>
        </p:nvSpPr>
        <p:spPr>
          <a:xfrm>
            <a:off x="6954044" y="1915025"/>
            <a:ext cx="750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closed</a:t>
            </a:r>
            <a:endParaRPr lang="en-US" altLang="zh-CN" dirty="0"/>
          </a:p>
        </p:txBody>
      </p:sp>
      <p:sp>
        <p:nvSpPr>
          <p:cNvPr id="5" name="QB_5_AS.15_1#de39dc9cf?vop=1&amp;pid=4b292b029&amp;color=0,0,0&amp;vtp=1&amp;bbb=1&amp;hb=1"/>
          <p:cNvSpPr/>
          <p:nvPr/>
        </p:nvSpPr>
        <p:spPr>
          <a:xfrm>
            <a:off x="832104" y="2324346"/>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句意为：在寒冷的天气里，该温室保持关闭以保护植物。分析句子成分可知，本句为主系表结构，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stays为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连系动词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，设空处作表语，结合句意可知，此处表示“关闭的”，应用过去分词形式。故填closed。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被形容词化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，可以被当作形容词使用。</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54b2021cf?pid=4b292b029&amp;color=0,0,0&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②动词变名词：若设空处在句中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作主语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或</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宾语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，则需要将动词转换为名词。</a:t>
            </a:r>
            <a:endParaRPr lang="en-US" altLang="zh-CN" sz="1800" dirty="0"/>
          </a:p>
        </p:txBody>
      </p:sp>
      <p:sp>
        <p:nvSpPr>
          <p:cNvPr id="3" name="QB_5_BD.16_1#66f1a6142?vop=1&amp;pid=4b292b029&amp;color=0,0,0&amp;vtp=1&amp;bbb=1&amp;hb=1"/>
          <p:cNvSpPr/>
          <p:nvPr/>
        </p:nvSpPr>
        <p:spPr>
          <a:xfrm>
            <a:off x="832104" y="1495036"/>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II 2023]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Jiao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endParaRPr lang="en-US" altLang="zh-CN" dirty="0"/>
          </a:p>
        </p:txBody>
      </p:sp>
      <p:sp>
        <p:nvSpPr>
          <p:cNvPr id="4" name="QB_5_AN.17_1#66f1a6142.blank?vop=1&amp;pid=4b292b029&amp;color=0,0,0&amp;vpa=6&amp;vtp=1&amp;bbb=1"/>
          <p:cNvSpPr/>
          <p:nvPr/>
        </p:nvSpPr>
        <p:spPr>
          <a:xfrm>
            <a:off x="6951758" y="1495036"/>
            <a:ext cx="763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arrival</a:t>
            </a:r>
            <a:endParaRPr lang="en-US" altLang="zh-CN" dirty="0"/>
          </a:p>
        </p:txBody>
      </p:sp>
      <p:sp>
        <p:nvSpPr>
          <p:cNvPr id="5" name="QB_5_AS.18_1#66f1a6142?vop=1&amp;pid=4b292b029&amp;color=0,0,0&amp;vtp=1&amp;bbb=1&amp;hb=1"/>
          <p:cNvSpPr/>
          <p:nvPr/>
        </p:nvSpPr>
        <p:spPr>
          <a:xfrm>
            <a:off x="832104" y="2739636"/>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句意为：自从2017年6月，就是在两只新来的大熊猫“梦梦”和“娇庆”到来之前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，我一直在帮助动物园里的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大熊猫饲养员能够更轻松且自信地说英语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。分析句子结构可知，空前是定冠词，空后是介词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，所以空处应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填名词作介词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before的宾语，arrive的名词形式是arrival。故填arrival。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98c119d7?pid=a6cabde3d&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提示词为形容词</a:t>
            </a:r>
            <a:endParaRPr lang="en-US" altLang="zh-CN" sz="2200" dirty="0"/>
          </a:p>
        </p:txBody>
      </p:sp>
      <p:sp>
        <p:nvSpPr>
          <p:cNvPr id="3" name="P_5_BD#568646b83?pid=298c119d7&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当提示词为形容词时，通常有两种情况：</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形容词变为比较级或最高级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词性转换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形容词变为比较级或最高级</a:t>
            </a:r>
            <a:endParaRPr lang="en-US" altLang="zh-CN" sz="1800" dirty="0"/>
          </a:p>
        </p:txBody>
      </p:sp>
      <p:pic>
        <p:nvPicPr>
          <p:cNvPr id="4" name="P_5_BD#568646b83?pid=298c119d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61872" y="2331085"/>
            <a:ext cx="9674352" cy="1033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19_1#e8c185246?vop=1&amp;pid=298c119d7&amp;color=0,0,0&amp;vtp=1&amp;bbb=1&amp;hb=1"/>
          <p:cNvSpPr/>
          <p:nvPr/>
        </p:nvSpPr>
        <p:spPr>
          <a:xfrm>
            <a:off x="832104" y="349948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a:t>
            </a:r>
            <a:r>
              <a:rPr 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乙</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 2022]</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tea-producing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endParaRPr lang="en-US" altLang="zh-CN" dirty="0"/>
          </a:p>
        </p:txBody>
      </p:sp>
      <p:sp>
        <p:nvSpPr>
          <p:cNvPr id="6" name="QB_5_AN.20_1#e8c185246.blank?vop=1&amp;pid=298c119d7&amp;color=0,0,0&amp;vpa=7&amp;vtp=1&amp;bbb=1"/>
          <p:cNvSpPr/>
          <p:nvPr/>
        </p:nvSpPr>
        <p:spPr>
          <a:xfrm>
            <a:off x="831944" y="3909060"/>
            <a:ext cx="7721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largest</a:t>
            </a:r>
            <a:endParaRPr lang="en-US" altLang="zh-CN" dirty="0"/>
          </a:p>
        </p:txBody>
      </p:sp>
      <p:sp>
        <p:nvSpPr>
          <p:cNvPr id="7" name="QB_5_AS.21_1#e8c185246?vop=1&amp;pid=298c119d7&amp;color=0,0,0&amp;vtp=1&amp;bbb=1&amp;hb=1"/>
          <p:cNvSpPr/>
          <p:nvPr/>
        </p:nvSpPr>
        <p:spPr>
          <a:xfrm>
            <a:off x="832104" y="47402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句意为：作为“国际茶日”的主要推广者、茶的发源地以及最大的产茶国</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，中国有责任同其他国家一起促进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茶产业的健康发展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。根据设空处前的定冠词the及常识可知，此处应使用形容词的最高级。故填largest。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bg/>
                                          </p:spTgt>
                                        </p:tgtEl>
                                        <p:attrNameLst>
                                          <p:attrName>style.visibility</p:attrName>
                                        </p:attrNameLst>
                                      </p:cBhvr>
                                      <p:to>
                                        <p:strVal val="visible"/>
                                      </p:to>
                                    </p:set>
                                    <p:anim calcmode="lin" valueType="num">
                                      <p:cBhvr additive="base">
                                        <p:cTn id="1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7">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5b71eaaf0?pid=298c119d7&amp;color=0,0,0&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词性转换：通过分析句子成分，判断设空处在句子中的功能，从而确定其词性。</a:t>
            </a:r>
            <a:endParaRPr lang="en-US" altLang="zh-CN" sz="1800" dirty="0"/>
          </a:p>
        </p:txBody>
      </p:sp>
      <p:sp>
        <p:nvSpPr>
          <p:cNvPr id="3" name="QB_5_BD.22_1#3c927c0ae?vop=1&amp;pid=298c119d7&amp;color=0,0,0&amp;vtp=1&amp;bbb=1&amp;hb=1"/>
          <p:cNvSpPr/>
          <p:nvPr/>
        </p:nvSpPr>
        <p:spPr>
          <a:xfrm>
            <a:off x="832104" y="1495036"/>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II 2024]</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endParaRPr lang="en-US" altLang="zh-CN" dirty="0"/>
          </a:p>
        </p:txBody>
      </p:sp>
      <p:sp>
        <p:nvSpPr>
          <p:cNvPr id="4" name="QB_5_AN.23_1#3c927c0ae.blank?vop=1&amp;pid=298c119d7&amp;color=0,0,0&amp;vpa=8&amp;vtp=1&amp;bbb=1"/>
          <p:cNvSpPr/>
          <p:nvPr/>
        </p:nvSpPr>
        <p:spPr>
          <a:xfrm>
            <a:off x="9801637" y="1495036"/>
            <a:ext cx="979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visibility</a:t>
            </a:r>
            <a:endParaRPr lang="en-US" altLang="zh-CN" dirty="0"/>
          </a:p>
        </p:txBody>
      </p:sp>
      <p:sp>
        <p:nvSpPr>
          <p:cNvPr id="5" name="QB_5_AS.24_1#3c927c0ae?vop=1&amp;pid=298c119d7&amp;color=0,0,0&amp;vtp=1&amp;bbb=1&amp;hb=1"/>
          <p:cNvSpPr/>
          <p:nvPr/>
        </p:nvSpPr>
        <p:spPr>
          <a:xfrm>
            <a:off x="832104" y="2739636"/>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句意为：埃德蒙森说，那些文化元素提高了斯特拉特福的国际知名度。他还补充道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，游客在步行穿过莎士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比亚出生地的花园时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，常常会惊讶地发现这两位伟大作家之间的联系。设空处在句中作宾语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，且被名词所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有格</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Stratford's和形容词international修饰，应用名词形式。visibility意为“知名度；关注程度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visibility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8e4bbd9ff?vop=1&amp;pid=298c119d7&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II 2023]</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panda's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p:txBody>
      </p:sp>
      <p:sp>
        <p:nvSpPr>
          <p:cNvPr id="3" name="QB_5_AN.26_1#8e4bbd9ff.blank?vop=1&amp;pid=298c119d7&amp;color=0,0,0&amp;vpa=9&amp;vtp=1&amp;bbb=1"/>
          <p:cNvSpPr/>
          <p:nvPr/>
        </p:nvSpPr>
        <p:spPr>
          <a:xfrm>
            <a:off x="3535458" y="1075817"/>
            <a:ext cx="1017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Basically</a:t>
            </a:r>
            <a:endParaRPr lang="en-US" altLang="zh-CN" dirty="0"/>
          </a:p>
        </p:txBody>
      </p:sp>
      <p:sp>
        <p:nvSpPr>
          <p:cNvPr id="4" name="QB_5_AS.27_1#8e4bbd9ff?vop=1&amp;pid=298c119d7&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句意为：总的来说，是学习如何（用英语）描述大熊猫的生活。分析句子结构可知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，空处修饰空后整个句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子</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，应该用副词形式，basic的副词形式是basically。设空处位于句首，单词首字母应大写。故填Basically。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1639d886?pid=a6cabde3d&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提示词为名词</a:t>
            </a:r>
            <a:endParaRPr lang="en-US" altLang="zh-CN" sz="2200" dirty="0"/>
          </a:p>
        </p:txBody>
      </p:sp>
      <p:sp>
        <p:nvSpPr>
          <p:cNvPr id="3" name="P_5_BD#df4741de3?pid=b1639d886&amp;color=0,0,0&amp;vtp=1&amp;bbb=1&amp;hb=1"/>
          <p:cNvSpPr/>
          <p:nvPr/>
        </p:nvSpPr>
        <p:spPr>
          <a:xfrm>
            <a:off x="832104" y="142240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当提示词为名词时，通常有两种情况：</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单数形式变为复数形式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词性转换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有时也会考查词形变化、</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名词所有格。</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II 2024]</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Although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could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never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common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their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works,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Paul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Edmondson,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research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Shakespeare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Birthplace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Trust.</a:t>
            </a:r>
            <a:endParaRPr lang="en-US" altLang="zh-CN" dirty="0"/>
          </a:p>
        </p:txBody>
      </p:sp>
      <p:sp>
        <p:nvSpPr>
          <p:cNvPr id="5" name="QB_5_AN.29_1#df4741de3.blank?vop=1&amp;pid=b1639d886&amp;color=0,0,0&amp;vpa=10&amp;vtp=1&amp;bbb=1"/>
          <p:cNvSpPr/>
          <p:nvPr/>
        </p:nvSpPr>
        <p:spPr>
          <a:xfrm>
            <a:off x="9205372" y="2230120"/>
            <a:ext cx="814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themes</a:t>
            </a:r>
            <a:endParaRPr lang="en-US" altLang="zh-CN" dirty="0"/>
          </a:p>
        </p:txBody>
      </p:sp>
      <p:sp>
        <p:nvSpPr>
          <p:cNvPr id="6" name="QB_5_AS.30_1#adfd3abd7?vop=1&amp;pid=b1639d886&amp;color=0,0,0&amp;vtp=1&amp;bbb=1&amp;hb=1"/>
          <p:cNvSpPr/>
          <p:nvPr/>
        </p:nvSpPr>
        <p:spPr>
          <a:xfrm>
            <a:off x="832104" y="306959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句意为：莎士比亚诞生地基金会的研究负责人保罗·埃德蒙森说，尽管他们从未相遇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，但是他们的作品中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有相同的主题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。theme意为“主题”，为可数名词；此处在there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be句型中作主语，系动词为are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，故设空处应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使用名词的复数形式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。故填themes。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1_1#c3c7a802e?vop=1&amp;pid=b1639d886&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 2024]</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structure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endParaRPr lang="en-US" altLang="zh-CN" dirty="0"/>
          </a:p>
        </p:txBody>
      </p:sp>
      <p:sp>
        <p:nvSpPr>
          <p:cNvPr id="3" name="QB_5_AN.32_1#c3c7a802e.blank?vop=1&amp;pid=b1639d886&amp;color=0,0,0&amp;vpa=11&amp;vtp=1&amp;bbb=1"/>
          <p:cNvSpPr/>
          <p:nvPr/>
        </p:nvSpPr>
        <p:spPr>
          <a:xfrm>
            <a:off x="4566698" y="1078992"/>
            <a:ext cx="1246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engineering</a:t>
            </a:r>
            <a:endParaRPr lang="en-US" altLang="zh-CN" dirty="0"/>
          </a:p>
        </p:txBody>
      </p:sp>
      <p:sp>
        <p:nvSpPr>
          <p:cNvPr id="4" name="QB_5_AN.33_1#c3c7a802e.blank?vop=1&amp;pid=b1639d886&amp;color=0,0,0&amp;vpa=12&amp;vtp=1&amp;bbb=1"/>
          <p:cNvSpPr/>
          <p:nvPr/>
        </p:nvSpPr>
        <p:spPr>
          <a:xfrm>
            <a:off x="1913032" y="1475867"/>
            <a:ext cx="1093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functional</a:t>
            </a:r>
            <a:endParaRPr lang="en-US" altLang="zh-CN" dirty="0"/>
          </a:p>
        </p:txBody>
      </p:sp>
      <p:sp>
        <p:nvSpPr>
          <p:cNvPr id="5" name="QB_5_AS.34_1#c3c7a802e?vop=1&amp;pid=b1639d886&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句意为：最新的工程技术被用于创造这座具有保护性、实用且美观的建筑。第一个空作定语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techniques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，表示性质和特征，意为“工程”，故填engineering。第二个空作定语，修饰名词structure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functional，表示“实用的”，故填functional。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additive="base">
                                        <p:cTn id="2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 calcmode="lin" valueType="num">
                                      <p:cBhvr additive="base">
                                        <p:cTn id="3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3cd07288?pid=a6cabde3d&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四</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提示词为数词</a:t>
            </a:r>
            <a:endParaRPr lang="en-US" altLang="zh-CN" sz="2200" dirty="0"/>
          </a:p>
        </p:txBody>
      </p:sp>
      <p:sp>
        <p:nvSpPr>
          <p:cNvPr id="3" name="P_5_BD#b7305dff2?pid=b3cd07288&amp;color=0,0,0&amp;vtp=1&amp;bbb=1"/>
          <p:cNvSpPr/>
          <p:nvPr/>
        </p:nvSpPr>
        <p:spPr>
          <a:xfrm>
            <a:off x="832104" y="14224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当提示词为数词时，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通常考查</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基数词变为序数词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a:t>
            </a:r>
            <a:r>
              <a:rPr 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乙</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·2022·</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改编</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Chinese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Ancient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Museum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officially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unveiled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（揭幕）</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ceremony,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opening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exhibition: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Avenue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Truth—A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Special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Exhibition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Pu'er</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Tea.</a:t>
            </a:r>
            <a:endParaRPr lang="en-US" altLang="zh-CN" sz="1800" dirty="0"/>
          </a:p>
        </p:txBody>
      </p:sp>
      <p:sp>
        <p:nvSpPr>
          <p:cNvPr id="5" name="QB_5_AN.36_1#b7305dff2.blank?vop=1&amp;pid=b3cd07288&amp;color=0,0,0&amp;vpa=13&amp;vtp=1&amp;bbb=1"/>
          <p:cNvSpPr/>
          <p:nvPr/>
        </p:nvSpPr>
        <p:spPr>
          <a:xfrm>
            <a:off x="3098895" y="2257425"/>
            <a:ext cx="534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first</a:t>
            </a:r>
            <a:endParaRPr lang="en-US" altLang="zh-CN" dirty="0"/>
          </a:p>
        </p:txBody>
      </p:sp>
      <p:sp>
        <p:nvSpPr>
          <p:cNvPr id="6" name="QB_5_AS.37_1#7b8ccc3ae?vop=1&amp;pid=b3cd07288&amp;color=0,0,0&amp;vtp=1&amp;bbb=1&amp;hb=1"/>
          <p:cNvSpPr/>
          <p:nvPr/>
        </p:nvSpPr>
        <p:spPr>
          <a:xfrm>
            <a:off x="832104" y="304228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句意为：中华古茶博物馆也在本次仪式上正式揭幕，并开启了它的首展——“大道遗真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：馆藏普洱茶专题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展</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”。此处表示“第一个展览”，基数词one要变为对应的序数词first。故填first。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80692162?pid=a6cabde3d&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五</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提示词为代词</a:t>
            </a:r>
            <a:endParaRPr lang="en-US" altLang="zh-CN" sz="2200" dirty="0"/>
          </a:p>
        </p:txBody>
      </p:sp>
      <p:sp>
        <p:nvSpPr>
          <p:cNvPr id="3" name="P_5_BD#f2a48a031?pid=680692162&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当提示词为代词时，通常考查</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主格变为宾格、形容词性物主代词、</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名词性物主代词或反身代词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1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全国二</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2025]</a:t>
            </a:r>
            <a:r>
              <a:rPr kumimoji="0" lang="en-US" altLang="zh-CN" sz="1800" b="1"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I've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found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feeling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extremely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here.</a:t>
            </a:r>
            <a:endParaRPr lang="en-US" altLang="zh-CN" sz="1800" dirty="0"/>
          </a:p>
        </p:txBody>
      </p:sp>
      <p:sp>
        <p:nvSpPr>
          <p:cNvPr id="5" name="QB_5_AN.39_1#f2a48a031.blank?vop=1&amp;pid=680692162&amp;color=0,0,0&amp;vpa=14&amp;vtp=1&amp;bbb=1"/>
          <p:cNvSpPr/>
          <p:nvPr/>
        </p:nvSpPr>
        <p:spPr>
          <a:xfrm>
            <a:off x="4951508" y="1777365"/>
            <a:ext cx="788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myself</a:t>
            </a:r>
            <a:endParaRPr lang="en-US" altLang="zh-CN" dirty="0"/>
          </a:p>
        </p:txBody>
      </p:sp>
      <p:sp>
        <p:nvSpPr>
          <p:cNvPr id="6" name="QB_5_AS.40_1#961166909?vop=1&amp;pid=680692162&amp;color=0,0,0&amp;vtp=1&amp;bbb=1&amp;hb=1"/>
          <p:cNvSpPr/>
          <p:nvPr/>
        </p:nvSpPr>
        <p:spPr>
          <a:xfrm>
            <a:off x="832104" y="22510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句意为：慢慢地，我发现自己在这里感到无比自在。分析句子成分可知,设空处作宾语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，且宾语人称和主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语人称一致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sth为固定搭配，表示“发现自己处于某种状态或正在做某事”，此处指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发现自己感到无比自在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”。故填myself。</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anim calcmode="lin" valueType="num">
                                      <p:cBhvr additive="base">
                                        <p:cTn id="1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6">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6e36fd5e2?htil=1&amp;pid=68069216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06424" y="1857240"/>
            <a:ext cx="923544"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6e36fd5e2?htil=1&amp;pid=680692162&amp;color=0,0,0&amp;tib=255,255,255&amp;vtp=1&amp;bt=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32304" y="1080000"/>
            <a:ext cx="882396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6e36fd5e2?pid=680692162&amp;color=0,0,0&amp;vtp=1&amp;bbb=1&amp;hb=1"/>
          <p:cNvSpPr/>
          <p:nvPr/>
        </p:nvSpPr>
        <p:spPr>
          <a:xfrm>
            <a:off x="832104" y="2864604"/>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埃德蒙森说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那些文化元素提高了斯特拉特福的国际知名度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他还补充道</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游客在步行穿过莎士比</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亚出生地的花园时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常常会惊讶地发现这两位伟大作家之间的联系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ab28182a.fixed?pid=7a47a03e9&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语篇攻略2</a:t>
            </a:r>
            <a:endParaRPr lang="en-US" altLang="zh-CN" sz="5400" dirty="0"/>
          </a:p>
        </p:txBody>
      </p:sp>
      <p:sp>
        <p:nvSpPr>
          <p:cNvPr id="3" name="C_2_BD#7ab28182a.fixed?pid=7a47a03e9&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语法填空之多面手</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：有提示</a:t>
            </a:r>
            <a:endPar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词设空解题技巧</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3706e67c8?pid=88049b592&amp;color=0,0,0&amp;vtp=1&amp;bt=1&amp;bbb=1"/>
          <p:cNvSpPr/>
          <p:nvPr/>
        </p:nvSpPr>
        <p:spPr>
          <a:xfrm>
            <a:off x="843534" y="1080000"/>
            <a:ext cx="10533888" cy="1189355"/>
          </a:xfrm>
          <a:prstGeom prst="rect">
            <a:avLst/>
          </a:prstGeom>
          <a:noFill/>
        </p:spPr>
        <p:txBody>
          <a:bodyPr wrap="none" lIns="0" tIns="0" rIns="0" bIns="0" rtlCol="0" anchor="t"/>
          <a:lstStyle/>
          <a:p>
            <a:pPr algn="l">
              <a:lnSpc>
                <a:spcPts val="33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在空白处填入括号内单词的正确形式。</a:t>
            </a:r>
            <a:endPar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全国一</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2025]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hope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__________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（present）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abstract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visual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context,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algn="l"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initiate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dialogues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minimalist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conceptual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expressionism.”</a:t>
            </a:r>
            <a:endParaRPr lang="en-US" altLang="zh-CN" sz="1800" dirty="0"/>
          </a:p>
        </p:txBody>
      </p:sp>
      <p:sp>
        <p:nvSpPr>
          <p:cNvPr id="4" name="QB_4_AN.42_1#3706e67c8.blank?vop=1&amp;pid=88049b592&amp;color=0,0,0&amp;vpa=15&amp;vtp=1&amp;bbb=1"/>
          <p:cNvSpPr/>
          <p:nvPr/>
        </p:nvSpPr>
        <p:spPr>
          <a:xfrm>
            <a:off x="3544792" y="1489575"/>
            <a:ext cx="1119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present</a:t>
            </a:r>
            <a:endParaRPr lang="en-US" altLang="zh-CN" dirty="0"/>
          </a:p>
        </p:txBody>
      </p:sp>
      <p:sp>
        <p:nvSpPr>
          <p:cNvPr id="5" name="QB_4_AS.43_1#04f6f174e?vop=1&amp;pid=88049b592&amp;color=0,0,0&amp;vtp=1&amp;bbb=1&amp;hb=1"/>
          <p:cNvSpPr/>
          <p:nvPr/>
        </p:nvSpPr>
        <p:spPr>
          <a:xfrm>
            <a:off x="832104" y="2324347"/>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我们希望在视觉语境中呈现相当抽象的围棋游戏和人工智能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并与极简主义艺术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概念艺术和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表现主义展开对话</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是固定搭配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希望做某事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4_1#57f198157?vop=1&amp;pid=88049b592&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全国一</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2025]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endParaRPr lang="en-US" altLang="zh-CN" dirty="0"/>
          </a:p>
        </p:txBody>
      </p:sp>
      <p:sp>
        <p:nvSpPr>
          <p:cNvPr id="3" name="QB_4_AN.45_1#57f198157.blank?vop=1&amp;pid=88049b592&amp;color=0,0,0&amp;vpa=16&amp;vtp=1&amp;bbb=1"/>
          <p:cNvSpPr/>
          <p:nvPr/>
        </p:nvSpPr>
        <p:spPr>
          <a:xfrm>
            <a:off x="10215339" y="1035812"/>
            <a:ext cx="992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guidance</a:t>
            </a:r>
            <a:endParaRPr lang="en-US" altLang="zh-CN" dirty="0"/>
          </a:p>
        </p:txBody>
      </p:sp>
      <p:sp>
        <p:nvSpPr>
          <p:cNvPr id="4" name="QB_4_AS.46_1#57f198157?vop=1&amp;pid=88049b592&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你要设法引导对手落入你的陷阱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迫使他们遵循你的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直至他们落败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设空处位于形容词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性物主代词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应该使用其名词形式作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的宾语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7_1#790628181?vop=1&amp;pid=88049b592&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全国一</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2025]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weaknesses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opponent.</a:t>
            </a:r>
            <a:endParaRPr lang="en-US" altLang="zh-CN" dirty="0"/>
          </a:p>
        </p:txBody>
      </p:sp>
      <p:sp>
        <p:nvSpPr>
          <p:cNvPr id="3" name="QB_4_AN.48_1#790628181.blank?vop=1&amp;pid=88049b592&amp;color=0,0,0&amp;vpa=17&amp;vtp=1&amp;bbb=1"/>
          <p:cNvSpPr/>
          <p:nvPr/>
        </p:nvSpPr>
        <p:spPr>
          <a:xfrm>
            <a:off x="5050250" y="1048512"/>
            <a:ext cx="13350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revealed</a:t>
            </a:r>
            <a:endParaRPr lang="en-US" altLang="zh-CN" dirty="0"/>
          </a:p>
        </p:txBody>
      </p:sp>
      <p:sp>
        <p:nvSpPr>
          <p:cNvPr id="4" name="QB_4_AS.49_1#790628181?vop=1&amp;pid=88049b592&amp;color=0,0,0&amp;vtp=1&amp;bbb=1&amp;hb=1"/>
          <p:cNvSpPr/>
          <p:nvPr/>
        </p:nvSpPr>
        <p:spPr>
          <a:xfrm>
            <a:off x="832104" y="19081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在比赛中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棋手的个性会显露出来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而一个人的弱点也会暴露在对手面前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设空处作分句的谓语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及句意可知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此处陈述客观事实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应用一般现在时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主语中心词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personalities</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是复</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之间是被动关系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应用被动语态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动词用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revealed。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0_1#b96c5ab70?vop=1&amp;pid=88049b592&amp;color=0,0,0&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全国二</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2025]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香味）”</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sunned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dirty="0"/>
          </a:p>
        </p:txBody>
      </p:sp>
      <p:sp>
        <p:nvSpPr>
          <p:cNvPr id="3" name="QB_4_AN.51_1#b96c5ab70.blank?vop=1&amp;pid=88049b592&amp;color=0,0,0&amp;vpa=18&amp;vtp=1&amp;bbb=1"/>
          <p:cNvSpPr/>
          <p:nvPr/>
        </p:nvSpPr>
        <p:spPr>
          <a:xfrm>
            <a:off x="5128990" y="1495925"/>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endParaRPr lang="en-US" altLang="zh-CN" dirty="0"/>
          </a:p>
        </p:txBody>
      </p:sp>
      <p:sp>
        <p:nvSpPr>
          <p:cNvPr id="4" name="QB_4_AS.52_1#b96c5ab70?vop=1&amp;pid=88049b592&amp;color=0,0,0&amp;vtp=1&amp;bbb=1&amp;hb=1"/>
          <p:cNvSpPr/>
          <p:nvPr/>
        </p:nvSpPr>
        <p:spPr>
          <a:xfrm>
            <a:off x="832104" y="189953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而且在这个过程中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我经历了一些事情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这些事情有时真的会让我感到惊喜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刚晒过的衣服上的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阳光香味</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就是其中之一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此处为主系表结构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设空处为系动词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根据上文从句谓语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并结合句意可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此处陈述一般情况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应用一般现在时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主语中心词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为单数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系动词应用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3_1#c424d1df8?vop=1&amp;pid=88049b592&amp;color=0,0,0&amp;vtp=1&amp;bt=1&amp;bbb=1&amp;hb=1"/>
          <p:cNvSpPr/>
          <p:nvPr/>
        </p:nvSpPr>
        <p:spPr>
          <a:xfrm>
            <a:off x="832104" y="1078992"/>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全国一</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2025]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sculptures</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silk-screen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prints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exhibition.</a:t>
            </a:r>
            <a:endParaRPr lang="en-US" altLang="zh-CN" dirty="0"/>
          </a:p>
        </p:txBody>
      </p:sp>
      <p:sp>
        <p:nvSpPr>
          <p:cNvPr id="3" name="QB_4_AN.54_1#c424d1df8.blank?vop=1&amp;pid=88049b592&amp;color=0,0,0&amp;vpa=19&amp;vtp=1&amp;bbb=1"/>
          <p:cNvSpPr/>
          <p:nvPr/>
        </p:nvSpPr>
        <p:spPr>
          <a:xfrm>
            <a:off x="10392060" y="1078992"/>
            <a:ext cx="15636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strategic（al）</a:t>
            </a:r>
            <a:endParaRPr lang="en-US" altLang="zh-CN" dirty="0"/>
          </a:p>
        </p:txBody>
      </p:sp>
      <p:sp>
        <p:nvSpPr>
          <p:cNvPr id="4" name="QB_4_AN.55_1#c424d1df8.blank?vop=1&amp;pid=88049b592&amp;color=0,0,0&amp;vpa=20&amp;vtp=1&amp;bbb=1"/>
          <p:cNvSpPr/>
          <p:nvPr/>
        </p:nvSpPr>
        <p:spPr>
          <a:xfrm>
            <a:off x="3263360" y="1853057"/>
            <a:ext cx="928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digitally</a:t>
            </a:r>
            <a:endParaRPr lang="en-US" altLang="zh-CN" dirty="0"/>
          </a:p>
        </p:txBody>
      </p:sp>
      <p:sp>
        <p:nvSpPr>
          <p:cNvPr id="5" name="QB_4_AS.56_1#c424d1df8?vop=1&amp;pid=88049b592&amp;color=0,0,0&amp;vtp=1&amp;bbb=1&amp;hb=1"/>
          <p:cNvSpPr/>
          <p:nvPr/>
        </p:nvSpPr>
        <p:spPr>
          <a:xfrm>
            <a:off x="832104" y="232029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屠宁宁说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黑白棋子间的平衡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棋子战略性布局的美感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以及每一步落子后棋势的流转</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激发了</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艺术家们为本次展览创作油画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雕塑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数字生成图画和丝网版画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第一处设空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placement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前需要使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的形容词形式来修饰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strategic（al）。</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第二处设空修饰过去分词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应用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的副</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digitally。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 calcmode="lin" valueType="num">
                                      <p:cBhvr additive="base">
                                        <p:cTn id="2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5">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additive="base">
                                        <p:cTn id="2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anim calcmode="lin" valueType="num">
                                      <p:cBhvr additive="base">
                                        <p:cTn id="3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 calcmode="lin" valueType="num">
                                      <p:cBhvr additive="base">
                                        <p:cTn id="3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 calcmode="lin" valueType="num">
                                      <p:cBhvr additive="base">
                                        <p:cTn id="3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a89c0a83b?pid=8b0c12f5c&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观察并对比近几年的高考真题可知，在语法填空这一题型的考查中，无提示词设空约为3—4处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示词设空约为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6—7处。在所给的提示词中，动词所占比例最高，其他多为形容词、名词等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。今天我们来系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统总结归纳有提示词设空的解题技巧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，为同学们拿下此题型保驾护航。</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b292b029?pid=a6cabde3d&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提示词为动词</a:t>
            </a:r>
            <a:endParaRPr lang="en-US" altLang="zh-CN" sz="2200" dirty="0"/>
          </a:p>
        </p:txBody>
      </p:sp>
      <p:sp>
        <p:nvSpPr>
          <p:cNvPr id="3" name="P_5_BD#c4c9fdf2a?pid=4b292b029&amp;color=0,0,0&amp;vtp=1&amp;bbb=1&amp;hb=1"/>
          <p:cNvSpPr/>
          <p:nvPr/>
        </p:nvSpPr>
        <p:spPr>
          <a:xfrm>
            <a:off x="832104" y="1422400"/>
            <a:ext cx="10533888" cy="115443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提示词为动词的比重最高，相对也最复杂，此时共有三种情况：</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作谓语动词</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、作非谓语动词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词性</a:t>
            </a:r>
            <a:endPar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转换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。由此可见，要先找出设空处所在句子的谓语动词，判断其是否与设空处功能重叠，这至关重要。</a:t>
            </a:r>
            <a:endParaRPr lang="en-US" altLang="zh-CN" sz="1800" dirty="0"/>
          </a:p>
          <a:p>
            <a:pPr>
              <a:lnSpc>
                <a:spcPts val="30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若句中无谓语动词，或有与设空处并列的谓语动词，设空处作谓语。</a:t>
            </a:r>
            <a:endParaRPr lang="en-US" altLang="zh-CN" dirty="0"/>
          </a:p>
        </p:txBody>
      </p:sp>
      <p:pic>
        <p:nvPicPr>
          <p:cNvPr id="4" name="P_5_BD#c4c9fdf2a?pid=4b292b02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837944" y="2692400"/>
            <a:ext cx="8522208"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1_1#b2f10637f?vop=1&amp;pid=4b292b029&amp;color=0,0,0&amp;vtp=1&amp;bbb=1&amp;hb=1"/>
          <p:cNvSpPr/>
          <p:nvPr/>
        </p:nvSpPr>
        <p:spPr>
          <a:xfrm>
            <a:off x="832104" y="4165600"/>
            <a:ext cx="10533888" cy="74803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全国新课标</a:t>
            </a:r>
            <a:r>
              <a:rPr lang="en-US" altLang="zh-CN" sz="180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I 2024·</a:t>
            </a:r>
            <a:r>
              <a:rPr lang="zh-CN" altLang="en-US" sz="180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改编</a:t>
            </a:r>
            <a:r>
              <a:rPr lang="en-US" altLang="zh-CN" sz="180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endParaRPr lang="en-US" altLang="zh-CN" dirty="0"/>
          </a:p>
        </p:txBody>
      </p:sp>
      <p:sp>
        <p:nvSpPr>
          <p:cNvPr id="6" name="QB_5_AN.2_1#b2f10637f.blank?vop=1&amp;pid=4b292b029&amp;color=0,0,0&amp;vpa=1&amp;vtp=1&amp;bbb=1"/>
          <p:cNvSpPr/>
          <p:nvPr/>
        </p:nvSpPr>
        <p:spPr>
          <a:xfrm>
            <a:off x="9307354" y="4142676"/>
            <a:ext cx="700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walks</a:t>
            </a:r>
            <a:endParaRPr lang="en-US" altLang="zh-CN" dirty="0"/>
          </a:p>
        </p:txBody>
      </p:sp>
      <p:sp>
        <p:nvSpPr>
          <p:cNvPr id="7" name="QB_5_AS.3_1#b2f10637f?vop=1&amp;pid=4b292b029&amp;color=0,0,0&amp;vtp=1&amp;bbb=1&amp;hb=1"/>
          <p:cNvSpPr/>
          <p:nvPr/>
        </p:nvSpPr>
        <p:spPr>
          <a:xfrm>
            <a:off x="832104" y="4957763"/>
            <a:ext cx="10533888" cy="114789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句意为：此外，环绕着温室的丝路花园陪伴着游客体验一段受到古代丝绸之路影响的旅程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。空处为本句谓</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，此处陈述客观事实，时态应用一般现在时，主语the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Garden为单数概念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，谓语动词应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用第三人称单数形式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。故填walks。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bg/>
                                          </p:spTgt>
                                        </p:tgtEl>
                                        <p:attrNameLst>
                                          <p:attrName>style.visibility</p:attrName>
                                        </p:attrNameLst>
                                      </p:cBhvr>
                                      <p:to>
                                        <p:strVal val="visible"/>
                                      </p:to>
                                    </p:set>
                                    <p:anim calcmode="lin" valueType="num">
                                      <p:cBhvr additive="base">
                                        <p:cTn id="1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7">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450a6e09?pid=4b292b029&amp;color=0,0,0&amp;vtp=1&amp;bt=1&amp;bbb=1"/>
          <p:cNvSpPr/>
          <p:nvPr/>
        </p:nvSpPr>
        <p:spPr>
          <a:xfrm>
            <a:off x="832104" y="1080000"/>
            <a:ext cx="10533888" cy="41230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名师有话说</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见涉及时态的固定句式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is+the+序数词+time+that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（从句用现在完成时）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was+the+序数词+time+that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（从句用过去完成时）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（从句用一般过去时/少数情况下从句谓语用should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do形式）</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be+时间段+before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（从句用一般现在时）</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had+主语+done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ardly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/Scarcely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had+主语+done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（从句用一般过去时）</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450a6e09?pid=4b292b029&amp;color=0,0,0&amp;mp=1&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若句中已有谓语动词，且和设空处之间无连词连接，设空处可能作非谓语。</a:t>
            </a:r>
            <a:endParaRPr lang="en-US" altLang="zh-CN" sz="1800" dirty="0"/>
          </a:p>
        </p:txBody>
      </p:sp>
      <p:pic>
        <p:nvPicPr>
          <p:cNvPr id="3" name="P_5_BD#2450a6e09?pid=4b292b02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14016" y="1575046"/>
            <a:ext cx="7370064"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2450a6e09?pid=4b292b029&amp;color=0,0,0&amp;vtp=1&amp;bbb=1"/>
          <p:cNvSpPr/>
          <p:nvPr/>
        </p:nvSpPr>
        <p:spPr>
          <a:xfrm>
            <a:off x="832104" y="3556246"/>
            <a:ext cx="10533888" cy="20275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名师有话说</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法填空中还常考查含非谓语的固定搭配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，常见的动词有：</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接doing作宾语：enjoy、finish、mind、practise、avoid、suggest、admit、consider等</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do作宾语：decide、refuse、promise、agree、afford、offer、pretend、manage等</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接to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do作宾补：advise、order、ask、encourage、allow、warn等</a:t>
            </a:r>
            <a:endParaRPr lang="en-US" altLang="zh-CN"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_1#c5c75e797?vop=1&amp;pid=4b292b029&amp;color=0,0,0&amp;vtp=1&amp;bt=1&amp;bbb=1&amp;hb=1"/>
          <p:cNvSpPr/>
          <p:nvPr/>
        </p:nvSpPr>
        <p:spPr>
          <a:xfrm>
            <a:off x="832104" y="1078992"/>
            <a:ext cx="10533888" cy="16084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II 2024]</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Ⅲ</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Shanghai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1">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Edmondson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performed.”</a:t>
            </a:r>
            <a:endParaRPr lang="en-US" altLang="zh-CN" dirty="0"/>
          </a:p>
        </p:txBody>
      </p:sp>
      <p:sp>
        <p:nvSpPr>
          <p:cNvPr id="3" name="QB_5_AN.5_1#c5c75e797.blank?vop=1&amp;pid=4b292b029&amp;color=0,0,0&amp;vpa=2&amp;vtp=1&amp;bbb=1"/>
          <p:cNvSpPr/>
          <p:nvPr/>
        </p:nvSpPr>
        <p:spPr>
          <a:xfrm>
            <a:off x="3518948" y="1078992"/>
            <a:ext cx="1042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Recalling</a:t>
            </a:r>
            <a:endParaRPr lang="en-US" altLang="zh-CN" dirty="0"/>
          </a:p>
        </p:txBody>
      </p:sp>
      <p:sp>
        <p:nvSpPr>
          <p:cNvPr id="4" name="QB_5_AS.6_1#c5c75e797?vop=1&amp;pid=4b292b029&amp;color=0,0,0&amp;vtp=1&amp;bbb=1&amp;hb=1"/>
          <p:cNvSpPr/>
          <p:nvPr/>
        </p:nvSpPr>
        <p:spPr>
          <a:xfrm>
            <a:off x="832104" y="272669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句意为：回想起在上海观看中文话剧版的莎士比亚剧目《理查三世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》，以及与几年前来斯特拉特福表演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牡丹亭》选段的中国演员见面的情景，埃德蒙森说：“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听到中文并看到汤显祖的戏剧是如何被演绎的，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这令人激动不已</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。”此处应用非谓语动词作状语，主语Edmondson和动词recall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之间为逻辑上的主动关系，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；设空处在句首，单词首字母应大写。故填Recalling。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_1#2f0127de9?vop=1&amp;pid=4b292b02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 2024]</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a:t>
            </a:r>
            <a:endParaRPr lang="en-US" altLang="zh-CN" sz="1800" dirty="0"/>
          </a:p>
        </p:txBody>
      </p:sp>
      <p:sp>
        <p:nvSpPr>
          <p:cNvPr id="3" name="QB_5_AN.8_1#2f0127de9.blank?vop=1&amp;pid=4b292b029&amp;color=0,0,0&amp;vpa=3&amp;vtp=1&amp;bbb=1"/>
          <p:cNvSpPr/>
          <p:nvPr/>
        </p:nvSpPr>
        <p:spPr>
          <a:xfrm>
            <a:off x="6798088" y="1078992"/>
            <a:ext cx="8524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give</a:t>
            </a:r>
            <a:endParaRPr lang="en-US" altLang="zh-CN" dirty="0"/>
          </a:p>
        </p:txBody>
      </p:sp>
      <p:sp>
        <p:nvSpPr>
          <p:cNvPr id="4" name="QB_5_AS.9_1#2f0127de9?vop=1&amp;pid=4b292b029&amp;color=0,0,0&amp;vtp=1&amp;bbb=1&amp;hb=1"/>
          <p:cNvSpPr/>
          <p:nvPr/>
        </p:nvSpPr>
        <p:spPr>
          <a:xfrm>
            <a:off x="832104" y="19316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句意为：这些萼片在天气暖和时打开，给里面的植物提供阳光和新鲜空气。此处作目的状语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，应用动词不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0_1#f82d2094c?vop=1&amp;pid=4b292b029&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例3：</a:t>
            </a:r>
            <a:r>
              <a:rPr lang="en-US" altLang="zh-CN" sz="1800" b="1"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a:t>
            </a:r>
            <a:r>
              <a:rPr lang="zh-CN" altLang="en-US"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全国新课标</a:t>
            </a:r>
            <a:r>
              <a:rPr lang="en-US" altLang="zh-CN" dirty="0">
                <a:solidFill>
                  <a:srgbClr val="000000"/>
                </a:solidFill>
                <a:latin typeface="Times New Roman" panose="02020603050405020304" pitchFamily="34" charset="0"/>
                <a:ea typeface="宋体" panose="02010600030101010101" pitchFamily="2" charset="-122"/>
                <a:cs typeface="Times New Roman" panose="02020603050405020304" pitchFamily="34" charset="0"/>
                <a:sym typeface="+mn-ea"/>
              </a:rPr>
              <a:t> II 2024]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1"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1"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Shakespeare's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birthplace.</a:t>
            </a:r>
            <a:endParaRPr lang="en-US" altLang="zh-CN" dirty="0"/>
          </a:p>
        </p:txBody>
      </p:sp>
      <p:sp>
        <p:nvSpPr>
          <p:cNvPr id="3" name="QB_5_AN.11_1#f82d2094c.blank?vop=1&amp;pid=4b292b029&amp;color=0,0,0&amp;vpa=4&amp;vtp=1&amp;bbb=1"/>
          <p:cNvSpPr/>
          <p:nvPr/>
        </p:nvSpPr>
        <p:spPr>
          <a:xfrm>
            <a:off x="7804118" y="1035812"/>
            <a:ext cx="903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inspired</a:t>
            </a:r>
            <a:endParaRPr lang="en-US" altLang="zh-CN" dirty="0"/>
          </a:p>
        </p:txBody>
      </p:sp>
      <p:sp>
        <p:nvSpPr>
          <p:cNvPr id="4" name="QB_5_AS.12_1#f82d2094c?vop=1&amp;pid=4b292b029&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句意为：两年后，一座以《牡丹亭》为灵感的六米高的亭子在冷杉花园落成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，这里距离莎士比亚的出生地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仅十分钟的步行路程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。此处应用非谓语动词作后置定语，a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six-meter-tall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pavilion和动词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inspire之间为逻辑</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，应用过去分词形式。故填inspired。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6941</Words>
  <Application>WPS 演示</Application>
  <PresentationFormat>宽屏</PresentationFormat>
  <Paragraphs>225</Paragraphs>
  <Slides>24</Slides>
  <Notes>24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24</vt:i4>
      </vt:variant>
    </vt:vector>
  </HeadingPairs>
  <TitlesOfParts>
    <vt:vector size="39"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dcterms:created xsi:type="dcterms:W3CDTF">2025-10-24T09:13:00Z</dcterms:created>
  <dcterms:modified xsi:type="dcterms:W3CDTF">2025-10-28T02:13:24Z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BC5DCABF7D574992ABEB0ABA343C8611_12</vt:lpwstr>
  </property>
  <property fmtid="{D5CDD505-2E9C-101B-9397-08002B2CF9AE}" pid="3" name="KSOProductBuildVer">
    <vt:lpwstr>2052-12.1.0.22529</vt:lpwstr>
  </property>
</Properties>
</file>